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7" r:id="rId2"/>
    <p:sldId id="306" r:id="rId3"/>
    <p:sldId id="307" r:id="rId4"/>
    <p:sldId id="262" r:id="rId5"/>
    <p:sldId id="293" r:id="rId6"/>
    <p:sldId id="294" r:id="rId7"/>
    <p:sldId id="295" r:id="rId8"/>
    <p:sldId id="296" r:id="rId9"/>
    <p:sldId id="270" r:id="rId10"/>
    <p:sldId id="297" r:id="rId11"/>
    <p:sldId id="305" r:id="rId12"/>
    <p:sldId id="264" r:id="rId13"/>
    <p:sldId id="299" r:id="rId14"/>
    <p:sldId id="301" r:id="rId15"/>
    <p:sldId id="303" r:id="rId16"/>
    <p:sldId id="271" r:id="rId17"/>
  </p:sldIdLst>
  <p:sldSz cx="24384000" cy="13716000"/>
  <p:notesSz cx="6858000" cy="9144000"/>
  <p:embeddedFontLst>
    <p:embeddedFont>
      <p:font typeface="Google Sans" panose="020B0503030502040204" pitchFamily="34" charset="0"/>
      <p:regular r:id="rId19"/>
      <p:bold r:id="rId20"/>
      <p:italic r:id="rId21"/>
      <p:boldItalic r:id="rId22"/>
    </p:embeddedFont>
    <p:embeddedFont>
      <p:font typeface="Roboto Mono" pitchFamily="49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974">
          <p15:clr>
            <a:srgbClr val="A4A3A4"/>
          </p15:clr>
        </p15:guide>
        <p15:guide id="2" pos="5760">
          <p15:clr>
            <a:srgbClr val="9AA0A6"/>
          </p15:clr>
        </p15:guide>
        <p15:guide id="3" orient="horz" pos="3817">
          <p15:clr>
            <a:srgbClr val="9AA0A6"/>
          </p15:clr>
        </p15:guide>
        <p15:guide id="4" orient="horz" pos="576">
          <p15:clr>
            <a:srgbClr val="9AA0A6"/>
          </p15:clr>
        </p15:guide>
        <p15:guide id="5" orient="horz" pos="3358">
          <p15:clr>
            <a:srgbClr val="9AA0A6"/>
          </p15:clr>
        </p15:guide>
        <p15:guide id="6" pos="2446">
          <p15:clr>
            <a:srgbClr val="9AA0A6"/>
          </p15:clr>
        </p15:guide>
        <p15:guide id="7" pos="521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4615"/>
  </p:normalViewPr>
  <p:slideViewPr>
    <p:cSldViewPr snapToGrid="0">
      <p:cViewPr>
        <p:scale>
          <a:sx n="43" d="100"/>
          <a:sy n="43" d="100"/>
        </p:scale>
        <p:origin x="1640" y="656"/>
      </p:cViewPr>
      <p:guideLst>
        <p:guide pos="974"/>
        <p:guide pos="5760"/>
        <p:guide orient="horz" pos="3817"/>
        <p:guide orient="horz" pos="576"/>
        <p:guide orient="horz" pos="3358"/>
        <p:guide pos="2446"/>
        <p:guide pos="521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marR="0" lvl="1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marR="0" lvl="5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marR="0" lvl="6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marR="0" lvl="7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marR="0" lvl="8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2fc528f49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2fc528f49_1_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fedfa3ef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fedfa3ef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5433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fc528f4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2fc528f49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1066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62fc528f49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62fc528f49_5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fc528f49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2fc528f49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fedfa3ef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fedfa3ef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0925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fedfa3ef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fedfa3ef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0497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fedfa3ef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fedfa3ef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fedfa3ef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fedfa3ef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6092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fedfa3ef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fedfa3ef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645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2fc528f49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2fc528f49_2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fedfa3ef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fedfa3ef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9113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">
  <p:cSld name="(Avoid) Title, Subtitle, Bullets_1_2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4383995" cy="1371599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155850" y="3641650"/>
            <a:ext cx="12287100" cy="3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>
            <a:off x="2155854" y="7087152"/>
            <a:ext cx="119880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3"/>
          </p:nvPr>
        </p:nvSpPr>
        <p:spPr>
          <a:xfrm>
            <a:off x="3831078" y="8850300"/>
            <a:ext cx="4184100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!">
  <p:cSld name="(Avoid) Title, Subtitle, Bullets_1_2_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4383995" cy="1371599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883585" y="3641650"/>
            <a:ext cx="12287100" cy="3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 idx="2"/>
          </p:nvPr>
        </p:nvSpPr>
        <p:spPr>
          <a:xfrm>
            <a:off x="5558812" y="8850300"/>
            <a:ext cx="4184100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gue">
  <p:cSld name="(Avoid) Title, Subtitle, Bullets_1_2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4383995" cy="1371599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029900" y="3288725"/>
            <a:ext cx="12287100" cy="3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2"/>
          </p:nvPr>
        </p:nvSpPr>
        <p:spPr>
          <a:xfrm>
            <a:off x="2029904" y="6734227"/>
            <a:ext cx="119880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20212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, Subhead, 2-Col Bullets">
  <p:cSld name="(Avoid) Title, Subtitle, Bullets_1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4383995" cy="1371599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366906" y="1128100"/>
            <a:ext cx="21862800" cy="18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 idx="2"/>
          </p:nvPr>
        </p:nvSpPr>
        <p:spPr>
          <a:xfrm>
            <a:off x="1469575" y="3104203"/>
            <a:ext cx="21862800" cy="13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1598150" y="4832775"/>
            <a:ext cx="8437800" cy="57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1pPr>
            <a:lvl2pPr marL="914400" lvl="1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2pPr>
            <a:lvl3pPr marL="1371600" lvl="2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3pPr>
            <a:lvl4pPr marL="1828800" lvl="3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4pPr>
            <a:lvl5pPr marL="2286000" lvl="4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5pPr>
            <a:lvl6pPr marL="2743200" lvl="5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6pPr>
            <a:lvl7pPr marL="3200400" lvl="6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7pPr>
            <a:lvl8pPr marL="3657600" lvl="7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8pPr>
            <a:lvl9pPr marL="4114800" lvl="8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3"/>
          </p:nvPr>
        </p:nvSpPr>
        <p:spPr>
          <a:xfrm>
            <a:off x="10915400" y="4832775"/>
            <a:ext cx="8437800" cy="57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1pPr>
            <a:lvl2pPr marL="914400" lvl="1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2pPr>
            <a:lvl3pPr marL="1371600" lvl="2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3pPr>
            <a:lvl4pPr marL="1828800" lvl="3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4pPr>
            <a:lvl5pPr marL="2286000" lvl="4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5pPr>
            <a:lvl6pPr marL="2743200" lvl="5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6pPr>
            <a:lvl7pPr marL="3200400" lvl="6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●"/>
              <a:defRPr>
                <a:solidFill>
                  <a:srgbClr val="3F3F3F"/>
                </a:solidFill>
              </a:defRPr>
            </a:lvl7pPr>
            <a:lvl8pPr marL="3657600" lvl="7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○"/>
              <a:defRPr>
                <a:solidFill>
                  <a:srgbClr val="3F3F3F"/>
                </a:solidFill>
              </a:defRPr>
            </a:lvl8pPr>
            <a:lvl9pPr marL="4114800" lvl="8" indent="-48260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Char char="■"/>
              <a:defRPr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Dark">
  <p:cSld name="(Avoid) Title, Subtitle, Bullets_1_1_1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2"/>
            <a:ext cx="24383995" cy="13715997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3850100" y="5171200"/>
            <a:ext cx="167094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rgbClr val="4285F4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 idx="2"/>
          </p:nvPr>
        </p:nvSpPr>
        <p:spPr>
          <a:xfrm>
            <a:off x="3885317" y="8484700"/>
            <a:ext cx="12913500" cy="16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A6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A6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A6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A6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A6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A6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A6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A6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rgbClr val="FFA6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lack">
  <p:cSld name="(Avoid) Title, Subtitle, Bullets_1_1_1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250" y="0"/>
            <a:ext cx="24384000" cy="13716000"/>
          </a:xfrm>
          <a:prstGeom prst="rect">
            <a:avLst/>
          </a:prstGeom>
          <a:solidFill>
            <a:srgbClr val="2021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084600" y="3291925"/>
            <a:ext cx="18193800" cy="24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8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079349" y="7573274"/>
            <a:ext cx="16234200" cy="53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●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○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■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●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○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■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●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○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482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4000"/>
              <a:buFont typeface="Google Sans"/>
              <a:buChar char="■"/>
              <a:defRPr sz="4000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5" r:id="rId5"/>
    <p:sldLayoutId id="2147483657" r:id="rId6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2155850" y="3641650"/>
            <a:ext cx="12287100" cy="3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Flutter. Widgets and app lifecycle</a:t>
            </a:r>
            <a:endParaRPr dirty="0"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 idx="3"/>
          </p:nvPr>
        </p:nvSpPr>
        <p:spPr>
          <a:xfrm>
            <a:off x="3831078" y="8850300"/>
            <a:ext cx="4184100" cy="12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Ulugbek Isroilov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GDG Tashkent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t.me</a:t>
            </a:r>
            <a:r>
              <a:rPr lang="en-US" sz="2400" dirty="0"/>
              <a:t>/</a:t>
            </a:r>
            <a:r>
              <a:rPr lang="en-US" sz="2400" dirty="0" err="1"/>
              <a:t>ulugbekisroilov</a:t>
            </a:r>
            <a:endParaRPr sz="2400"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title" idx="2"/>
          </p:nvPr>
        </p:nvSpPr>
        <p:spPr>
          <a:xfrm>
            <a:off x="2155854" y="7087152"/>
            <a:ext cx="119880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A0B20E-71C7-8845-9508-E48F29CFB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737" y="8926306"/>
            <a:ext cx="1491727" cy="1491727"/>
          </a:xfrm>
          <a:prstGeom prst="ellipse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body" idx="4294967295"/>
          </p:nvPr>
        </p:nvSpPr>
        <p:spPr>
          <a:xfrm>
            <a:off x="1545775" y="1832101"/>
            <a:ext cx="21415800" cy="1056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en-US" dirty="0" err="1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ovveride</a:t>
            </a:r>
            <a:endParaRPr lang="ru-RU" dirty="0">
              <a:solidFill>
                <a:srgbClr val="2DC4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didUpdateWidget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MyWidget</a:t>
            </a: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oldWidget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super.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didUpdateWidget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oldWidget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Configuration of widget was changed</a:t>
            </a:r>
            <a:endParaRPr lang="ru-RU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endParaRPr lang="ru-RU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if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widget.streamController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!= 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oldWidget.streamController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	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oldWidget.streamController.removeListener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streamListener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); 			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widget.streamController.addListener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streamListener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); 		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}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if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widget.size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!= 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oldWidget.size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 {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	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animationController.forward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(); 	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}</a:t>
            </a:r>
            <a:endParaRPr lang="ru-RU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3153264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body" idx="4294967295"/>
          </p:nvPr>
        </p:nvSpPr>
        <p:spPr>
          <a:xfrm>
            <a:off x="1545775" y="1832101"/>
            <a:ext cx="21415800" cy="1056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en-US" dirty="0" err="1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ovveride</a:t>
            </a:r>
            <a:endParaRPr lang="ru-RU" dirty="0">
              <a:solidFill>
                <a:srgbClr val="2DC4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Widget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build(</a:t>
            </a:r>
            <a:r>
              <a:rPr lang="en-US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BuildContext</a:t>
            </a: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context) {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This method can potentially be called in every frame 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and should not have any side effects beyond building a widget.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3884376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 idx="2"/>
          </p:nvPr>
        </p:nvSpPr>
        <p:spPr>
          <a:xfrm>
            <a:off x="2029904" y="6734227"/>
            <a:ext cx="11988000" cy="10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2029900" y="3288725"/>
            <a:ext cx="12287100" cy="3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about App Lifecycle?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body" idx="4294967295"/>
          </p:nvPr>
        </p:nvSpPr>
        <p:spPr>
          <a:xfrm>
            <a:off x="1545775" y="1832101"/>
            <a:ext cx="21415800" cy="1056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class </a:t>
            </a:r>
            <a:r>
              <a:rPr lang="ru-RU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_</a:t>
            </a:r>
            <a:r>
              <a:rPr lang="en-US" sz="3800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MyWidgetState</a:t>
            </a: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 extends </a:t>
            </a:r>
            <a:r>
              <a:rPr lang="en-US" sz="3800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State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en-US" sz="3800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MyWidget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 with </a:t>
            </a:r>
            <a:r>
              <a:rPr lang="en-US" sz="3800" dirty="0" err="1">
                <a:solidFill>
                  <a:srgbClr val="D65BAD"/>
                </a:solidFill>
                <a:latin typeface="Roboto Mono"/>
                <a:ea typeface="Roboto Mono"/>
                <a:sym typeface="Roboto Mono"/>
              </a:rPr>
              <a:t>WidgetsBindingObserver</a:t>
            </a: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en-US" sz="3800" dirty="0" err="1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ovveride</a:t>
            </a:r>
            <a:endParaRPr lang="en-US" sz="3800" dirty="0">
              <a:solidFill>
                <a:srgbClr val="2DC4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3800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initState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 {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3800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super.</a:t>
            </a:r>
            <a:r>
              <a:rPr lang="en-US" sz="3800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initState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3800" dirty="0" err="1">
                <a:solidFill>
                  <a:srgbClr val="D65BAD"/>
                </a:solidFill>
                <a:latin typeface="Roboto Mono"/>
                <a:ea typeface="Roboto Mono"/>
                <a:sym typeface="Roboto Mono"/>
              </a:rPr>
              <a:t>WidgetsBinding</a:t>
            </a:r>
            <a:r>
              <a:rPr lang="en-US" sz="3800" dirty="0" err="1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3800" dirty="0" err="1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instance.addObserver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(</a:t>
            </a: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);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endParaRPr lang="en-US" sz="3800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en-US" sz="3800" dirty="0" err="1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ovveride</a:t>
            </a:r>
            <a:endParaRPr lang="en-US" sz="3800" dirty="0">
              <a:solidFill>
                <a:srgbClr val="2DC4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dispose() {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3800" dirty="0" err="1">
                <a:solidFill>
                  <a:srgbClr val="D65BAD"/>
                </a:solidFill>
                <a:latin typeface="Roboto Mono"/>
                <a:ea typeface="Roboto Mono"/>
                <a:sym typeface="Roboto Mono"/>
              </a:rPr>
              <a:t>WidgetsBinding</a:t>
            </a:r>
            <a:r>
              <a:rPr lang="en-US" sz="3800" dirty="0" err="1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-US" sz="3800" dirty="0" err="1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instance.removeObserver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(</a:t>
            </a:r>
            <a:r>
              <a:rPr lang="en-US" sz="38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this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);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3800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super.</a:t>
            </a:r>
            <a:r>
              <a:rPr lang="en-US" sz="3800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dispose</a:t>
            </a: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lang="ru-RU" sz="3800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sz="38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sz="3800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sz="3800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sz="38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2962111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body" idx="4294967295"/>
          </p:nvPr>
        </p:nvSpPr>
        <p:spPr>
          <a:xfrm>
            <a:off x="1545775" y="1832101"/>
            <a:ext cx="21415800" cy="1056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@override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en-US" sz="3200" dirty="0" err="1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didChangeAppLifecycleState</a:t>
            </a: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(</a:t>
            </a:r>
            <a:r>
              <a:rPr lang="en-US" sz="3200" dirty="0" err="1">
                <a:solidFill>
                  <a:srgbClr val="D65BAD"/>
                </a:solidFill>
                <a:latin typeface="Roboto Mono"/>
                <a:ea typeface="Roboto Mono"/>
                <a:sym typeface="Roboto Mono"/>
              </a:rPr>
              <a:t>AppLifecycleState</a:t>
            </a: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state) {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switch </a:t>
            </a: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(state) {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case </a:t>
            </a:r>
            <a:r>
              <a:rPr lang="en-US" sz="3200" dirty="0" err="1">
                <a:solidFill>
                  <a:srgbClr val="D65BAD"/>
                </a:solidFill>
                <a:latin typeface="Roboto Mono"/>
                <a:ea typeface="Roboto Mono"/>
                <a:sym typeface="Roboto Mono"/>
              </a:rPr>
              <a:t>AppLifecycleState</a:t>
            </a:r>
            <a:r>
              <a:rPr lang="en-US" sz="3200" dirty="0" err="1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.detached</a:t>
            </a: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: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		// It can either be in the progress of attaching a view when engine was first 			// initializes, or after the view being destroyed due to a Navigator pop. </a:t>
            </a: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case </a:t>
            </a:r>
            <a:r>
              <a:rPr lang="en-US" sz="3200" dirty="0" err="1">
                <a:solidFill>
                  <a:srgbClr val="D65BAD"/>
                </a:solidFill>
                <a:latin typeface="Roboto Mono"/>
                <a:ea typeface="Roboto Mono"/>
                <a:sym typeface="Roboto Mono"/>
              </a:rPr>
              <a:t>AppLifecycleState</a:t>
            </a:r>
            <a:r>
              <a:rPr lang="en-US" sz="3200" dirty="0" err="1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.inactive</a:t>
            </a: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: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		// The application is in an inactive state and is not receiving user input. 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		// Apps in this state should assume that they may be paused at any time.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case </a:t>
            </a:r>
            <a:r>
              <a:rPr lang="en-US" sz="3200" dirty="0" err="1">
                <a:solidFill>
                  <a:srgbClr val="D65BAD"/>
                </a:solidFill>
                <a:latin typeface="Roboto Mono"/>
                <a:ea typeface="Roboto Mono"/>
                <a:sym typeface="Roboto Mono"/>
              </a:rPr>
              <a:t>AppLifecycleState</a:t>
            </a:r>
            <a:r>
              <a:rPr lang="en-US" sz="3200" dirty="0" err="1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.paused</a:t>
            </a: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: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		// The application is not currently visible to the user, 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		// not responding to user input, and running in the background.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case </a:t>
            </a:r>
            <a:r>
              <a:rPr lang="en-US" sz="3200" dirty="0" err="1">
                <a:solidFill>
                  <a:srgbClr val="D65BAD"/>
                </a:solidFill>
                <a:latin typeface="Roboto Mono"/>
                <a:ea typeface="Roboto Mono"/>
                <a:sym typeface="Roboto Mono"/>
              </a:rPr>
              <a:t>AppLifecycleState</a:t>
            </a:r>
            <a:r>
              <a:rPr lang="en-US" sz="3200" dirty="0" err="1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.resumed</a:t>
            </a: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: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		// The application is visible and responding to user input. 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	default:</a:t>
            </a:r>
          </a:p>
          <a:p>
            <a:pPr marL="457200" lvl="1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sym typeface="Roboto Mono"/>
              </a:rPr>
              <a:t>}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sz="3200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sz="3200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sz="3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747580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1366906" y="1128100"/>
            <a:ext cx="21862800" cy="18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Tips</a:t>
            </a:r>
            <a:endParaRPr dirty="0"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1"/>
          </p:nvPr>
        </p:nvSpPr>
        <p:spPr>
          <a:xfrm>
            <a:off x="1598149" y="4437351"/>
            <a:ext cx="21734226" cy="57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5400" dirty="0">
                <a:solidFill>
                  <a:schemeClr val="accent3"/>
                </a:solidFill>
              </a:rPr>
              <a:t>Learn basics</a:t>
            </a:r>
          </a:p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5400" dirty="0">
                <a:solidFill>
                  <a:schemeClr val="accent3"/>
                </a:solidFill>
              </a:rPr>
              <a:t>Understand reactive programming paradigm</a:t>
            </a:r>
          </a:p>
          <a:p>
            <a:pPr lvl="0"/>
            <a:r>
              <a:rPr lang="en-US" sz="5400" dirty="0">
                <a:solidFill>
                  <a:schemeClr val="accent3"/>
                </a:solidFill>
              </a:rPr>
              <a:t>Learn from mistakes</a:t>
            </a:r>
          </a:p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Char char="●"/>
            </a:pPr>
            <a:r>
              <a:rPr lang="en-US" sz="5400" dirty="0">
                <a:solidFill>
                  <a:schemeClr val="accent3"/>
                </a:solidFill>
              </a:rPr>
              <a:t>RTFM</a:t>
            </a:r>
          </a:p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Char char="●"/>
            </a:pPr>
            <a:r>
              <a:rPr lang="en-US" sz="5400" dirty="0">
                <a:solidFill>
                  <a:schemeClr val="accent3"/>
                </a:solidFill>
              </a:rPr>
              <a:t>Keep Fluttering!</a:t>
            </a:r>
            <a:endParaRPr lang="ru-RU" sz="5400" dirty="0">
              <a:solidFill>
                <a:schemeClr val="accent3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0BB0D4-4D9B-D048-8F39-25BCCCFD65BE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Z"/>
          </a:p>
        </p:txBody>
      </p:sp>
    </p:spTree>
    <p:extLst>
      <p:ext uri="{BB962C8B-B14F-4D97-AF65-F5344CB8AC3E}">
        <p14:creationId xmlns:p14="http://schemas.microsoft.com/office/powerpoint/2010/main" val="3803536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>
            <a:spLocks noGrp="1"/>
          </p:cNvSpPr>
          <p:nvPr>
            <p:ph type="title"/>
          </p:nvPr>
        </p:nvSpPr>
        <p:spPr>
          <a:xfrm>
            <a:off x="3883585" y="3641650"/>
            <a:ext cx="12287100" cy="34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title" idx="2"/>
          </p:nvPr>
        </p:nvSpPr>
        <p:spPr>
          <a:xfrm>
            <a:off x="5558811" y="8702016"/>
            <a:ext cx="7984194" cy="18506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/>
              <a:t>Ulugbek Isroilov</a:t>
            </a:r>
            <a:endParaRPr sz="2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/>
              <a:t>Flutter Uzbekistan: </a:t>
            </a:r>
            <a:r>
              <a:rPr lang="en-US" sz="2800" dirty="0" err="1"/>
              <a:t>t.me</a:t>
            </a:r>
            <a:r>
              <a:rPr lang="en-US" sz="2800" dirty="0"/>
              <a:t>/</a:t>
            </a:r>
            <a:r>
              <a:rPr lang="en-US" sz="2800" dirty="0" err="1"/>
              <a:t>dartdevuz</a:t>
            </a:r>
            <a:endParaRPr sz="2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Telegram: </a:t>
            </a:r>
            <a:r>
              <a:rPr lang="en-US" sz="2800" dirty="0" err="1"/>
              <a:t>t.me</a:t>
            </a:r>
            <a:r>
              <a:rPr lang="en-US" sz="2800" dirty="0"/>
              <a:t>/</a:t>
            </a:r>
            <a:r>
              <a:rPr lang="en-US" sz="2800" dirty="0" err="1"/>
              <a:t>ulugbekisroilov</a:t>
            </a:r>
            <a:endParaRPr sz="2800" dirty="0"/>
          </a:p>
        </p:txBody>
      </p:sp>
      <p:pic>
        <p:nvPicPr>
          <p:cNvPr id="5" name="Google Shape;68;p15">
            <a:extLst>
              <a:ext uri="{FF2B5EF4-FFF2-40B4-BE49-F238E27FC236}">
                <a16:creationId xmlns:a16="http://schemas.microsoft.com/office/drawing/2014/main" id="{E2FB7F02-1420-3B4E-B3B4-406F360BF5B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2502" r="12495"/>
          <a:stretch/>
        </p:blipFill>
        <p:spPr>
          <a:xfrm>
            <a:off x="3851515" y="8823114"/>
            <a:ext cx="1411500" cy="1411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2CE63B-9602-F54A-8FF9-5B8BECF851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1401" y="8854716"/>
            <a:ext cx="1491727" cy="1491727"/>
          </a:xfrm>
          <a:prstGeom prst="ellipse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47F7-FA8C-9C4F-BAB2-B9D319715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Z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C16212-F97F-764B-A42A-3BBAF7EA513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Z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4D4836-930A-7842-B4E5-2283183A56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23" t="10999" b="10001"/>
          <a:stretch/>
        </p:blipFill>
        <p:spPr>
          <a:xfrm>
            <a:off x="5345723" y="888123"/>
            <a:ext cx="19038277" cy="120396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AFB974-0C03-8C43-A2FF-1D28E050AF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99" r="31250" b="10001"/>
          <a:stretch/>
        </p:blipFill>
        <p:spPr>
          <a:xfrm>
            <a:off x="1" y="888124"/>
            <a:ext cx="16764001" cy="1203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61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2CC2-3DB3-424A-91D2-B7BB272AA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Z" dirty="0"/>
              <a:t>About 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9E57F68-F978-404D-8678-9FE9C1A3D90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D1918-F4D4-2643-B2A9-05300A884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8150" y="4832775"/>
            <a:ext cx="21631556" cy="5763900"/>
          </a:xfrm>
        </p:spPr>
        <p:txBody>
          <a:bodyPr/>
          <a:lstStyle/>
          <a:p>
            <a:pPr lvl="0"/>
            <a:r>
              <a:rPr lang="en-US" sz="5400" dirty="0"/>
              <a:t>Tashkent, Uzbekistan</a:t>
            </a:r>
          </a:p>
          <a:p>
            <a:r>
              <a:rPr lang="en-US" sz="5400" dirty="0" err="1">
                <a:solidFill>
                  <a:schemeClr val="accent3"/>
                </a:solidFill>
              </a:rPr>
              <a:t>ViaBill</a:t>
            </a:r>
            <a:r>
              <a:rPr lang="en-US" sz="5400" dirty="0">
                <a:solidFill>
                  <a:schemeClr val="accent3"/>
                </a:solidFill>
              </a:rPr>
              <a:t> A/S, Denmark</a:t>
            </a:r>
            <a:endParaRPr lang="en-US" sz="5400" dirty="0"/>
          </a:p>
          <a:p>
            <a:pPr lvl="0"/>
            <a:r>
              <a:rPr lang="en-US" sz="5400" dirty="0"/>
              <a:t>GDG Tashkent</a:t>
            </a:r>
          </a:p>
          <a:p>
            <a:pPr lvl="0"/>
            <a:r>
              <a:rPr lang="en-US" sz="5400" dirty="0"/>
              <a:t>Flutter Uzbekistan</a:t>
            </a:r>
          </a:p>
          <a:p>
            <a:pPr lvl="0">
              <a:buClr>
                <a:schemeClr val="accent3"/>
              </a:buClr>
            </a:pPr>
            <a:endParaRPr lang="en-US" sz="5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712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1366906" y="1128100"/>
            <a:ext cx="21862800" cy="18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Agenda</a:t>
            </a:r>
            <a:endParaRPr dirty="0"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1"/>
          </p:nvPr>
        </p:nvSpPr>
        <p:spPr>
          <a:xfrm>
            <a:off x="1598149" y="4832775"/>
            <a:ext cx="21734226" cy="57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5400" dirty="0"/>
              <a:t>Flutter Widgets</a:t>
            </a:r>
            <a:endParaRPr sz="5400" dirty="0"/>
          </a:p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5400" dirty="0">
                <a:solidFill>
                  <a:schemeClr val="accent3"/>
                </a:solidFill>
              </a:rPr>
              <a:t>Widget Lifecycle </a:t>
            </a:r>
            <a:endParaRPr sz="5400" dirty="0">
              <a:solidFill>
                <a:schemeClr val="accent3"/>
              </a:solidFill>
            </a:endParaRPr>
          </a:p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Char char="●"/>
            </a:pPr>
            <a:r>
              <a:rPr lang="en-US" sz="5400" dirty="0">
                <a:solidFill>
                  <a:schemeClr val="accent3"/>
                </a:solidFill>
              </a:rPr>
              <a:t>App Lifecycle</a:t>
            </a:r>
          </a:p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Char char="●"/>
            </a:pPr>
            <a:endParaRPr sz="5400" dirty="0">
              <a:solidFill>
                <a:schemeClr val="accent3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0BB0D4-4D9B-D048-8F39-25BCCCFD65BE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Z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20D3F-F673-C448-A23C-2EB41E71E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Z" dirty="0"/>
              <a:t>Flutter Widgets</a:t>
            </a:r>
          </a:p>
        </p:txBody>
      </p:sp>
      <p:sp>
        <p:nvSpPr>
          <p:cNvPr id="7" name="Google Shape;322;p36">
            <a:extLst>
              <a:ext uri="{FF2B5EF4-FFF2-40B4-BE49-F238E27FC236}">
                <a16:creationId xmlns:a16="http://schemas.microsoft.com/office/drawing/2014/main" id="{8373A9CE-90C5-194D-863B-8C0730425F19}"/>
              </a:ext>
            </a:extLst>
          </p:cNvPr>
          <p:cNvSpPr/>
          <p:nvPr/>
        </p:nvSpPr>
        <p:spPr>
          <a:xfrm>
            <a:off x="1469575" y="6135004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solidFill>
                  <a:srgbClr val="349351"/>
                </a:solidFill>
              </a:rPr>
              <a:t>constructor</a:t>
            </a:r>
            <a:endParaRPr sz="5000" dirty="0">
              <a:solidFill>
                <a:srgbClr val="349351"/>
              </a:solidFill>
            </a:endParaRPr>
          </a:p>
        </p:txBody>
      </p:sp>
      <p:sp>
        <p:nvSpPr>
          <p:cNvPr id="8" name="Google Shape;322;p36">
            <a:extLst>
              <a:ext uri="{FF2B5EF4-FFF2-40B4-BE49-F238E27FC236}">
                <a16:creationId xmlns:a16="http://schemas.microsoft.com/office/drawing/2014/main" id="{9B09930D-D3F4-8F47-B288-77BBBBFBBF52}"/>
              </a:ext>
            </a:extLst>
          </p:cNvPr>
          <p:cNvSpPr/>
          <p:nvPr/>
        </p:nvSpPr>
        <p:spPr>
          <a:xfrm>
            <a:off x="1469575" y="7622775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solidFill>
                  <a:srgbClr val="349351"/>
                </a:solidFill>
              </a:rPr>
              <a:t>build</a:t>
            </a:r>
            <a:endParaRPr sz="5000" dirty="0">
              <a:solidFill>
                <a:srgbClr val="34935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8F46F14-B209-CB46-89C6-ECDCE259FE7B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4666322" y="7101026"/>
            <a:ext cx="0" cy="521749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0E3D4E3-5BA4-C349-843D-EFC361A4BD29}"/>
              </a:ext>
            </a:extLst>
          </p:cNvPr>
          <p:cNvCxnSpPr>
            <a:cxnSpLocks/>
            <a:stCxn id="8" idx="2"/>
            <a:endCxn id="8" idx="1"/>
          </p:cNvCxnSpPr>
          <p:nvPr/>
        </p:nvCxnSpPr>
        <p:spPr>
          <a:xfrm rot="5400000" flipH="1">
            <a:off x="2826443" y="6748919"/>
            <a:ext cx="483011" cy="3196747"/>
          </a:xfrm>
          <a:prstGeom prst="bentConnector4">
            <a:avLst>
              <a:gd name="adj1" fmla="val -102129"/>
              <a:gd name="adj2" fmla="val 121453"/>
            </a:avLst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6" name="Google Shape;322;p36">
            <a:extLst>
              <a:ext uri="{FF2B5EF4-FFF2-40B4-BE49-F238E27FC236}">
                <a16:creationId xmlns:a16="http://schemas.microsoft.com/office/drawing/2014/main" id="{EF69AAEF-0562-1140-9D45-AC641C7C6CCC}"/>
              </a:ext>
            </a:extLst>
          </p:cNvPr>
          <p:cNvSpPr/>
          <p:nvPr/>
        </p:nvSpPr>
        <p:spPr>
          <a:xfrm>
            <a:off x="9568751" y="6135004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solidFill>
                  <a:srgbClr val="349351"/>
                </a:solidFill>
              </a:rPr>
              <a:t>constructor</a:t>
            </a:r>
            <a:endParaRPr sz="5000" dirty="0">
              <a:solidFill>
                <a:srgbClr val="349351"/>
              </a:solidFill>
            </a:endParaRPr>
          </a:p>
        </p:txBody>
      </p:sp>
      <p:sp>
        <p:nvSpPr>
          <p:cNvPr id="27" name="Google Shape;322;p36">
            <a:extLst>
              <a:ext uri="{FF2B5EF4-FFF2-40B4-BE49-F238E27FC236}">
                <a16:creationId xmlns:a16="http://schemas.microsoft.com/office/drawing/2014/main" id="{78BD544D-4731-6940-9C46-75E82685124A}"/>
              </a:ext>
            </a:extLst>
          </p:cNvPr>
          <p:cNvSpPr/>
          <p:nvPr/>
        </p:nvSpPr>
        <p:spPr>
          <a:xfrm>
            <a:off x="9568751" y="7622775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349351"/>
                </a:solidFill>
              </a:rPr>
              <a:t>createState</a:t>
            </a:r>
            <a:endParaRPr sz="5000" dirty="0">
              <a:solidFill>
                <a:srgbClr val="349351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BB475C7-45A6-3F47-B8AE-549F9D61D082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>
            <a:off x="12765498" y="7101026"/>
            <a:ext cx="0" cy="521749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B000FF7-186A-724E-B8E7-33A15C7772C5}"/>
              </a:ext>
            </a:extLst>
          </p:cNvPr>
          <p:cNvCxnSpPr>
            <a:cxnSpLocks/>
            <a:stCxn id="27" idx="2"/>
            <a:endCxn id="27" idx="1"/>
          </p:cNvCxnSpPr>
          <p:nvPr/>
        </p:nvCxnSpPr>
        <p:spPr>
          <a:xfrm rot="5400000" flipH="1">
            <a:off x="10925619" y="6748919"/>
            <a:ext cx="483011" cy="3196747"/>
          </a:xfrm>
          <a:prstGeom prst="bentConnector4">
            <a:avLst>
              <a:gd name="adj1" fmla="val -97147"/>
              <a:gd name="adj2" fmla="val 119195"/>
            </a:avLst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Google Shape;127;p19">
            <a:extLst>
              <a:ext uri="{FF2B5EF4-FFF2-40B4-BE49-F238E27FC236}">
                <a16:creationId xmlns:a16="http://schemas.microsoft.com/office/drawing/2014/main" id="{F8967A20-FA02-B249-B643-0E5739D14DC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469575" y="4018600"/>
            <a:ext cx="6663772" cy="13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StatelessWidget</a:t>
            </a:r>
            <a:endParaRPr dirty="0"/>
          </a:p>
        </p:txBody>
      </p:sp>
      <p:sp>
        <p:nvSpPr>
          <p:cNvPr id="31" name="Google Shape;127;p19">
            <a:extLst>
              <a:ext uri="{FF2B5EF4-FFF2-40B4-BE49-F238E27FC236}">
                <a16:creationId xmlns:a16="http://schemas.microsoft.com/office/drawing/2014/main" id="{BCA3B629-304A-9044-9E7F-B064CEBB5638}"/>
              </a:ext>
            </a:extLst>
          </p:cNvPr>
          <p:cNvSpPr txBox="1">
            <a:spLocks/>
          </p:cNvSpPr>
          <p:nvPr/>
        </p:nvSpPr>
        <p:spPr>
          <a:xfrm>
            <a:off x="9762561" y="4018600"/>
            <a:ext cx="8444753" cy="13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dirty="0" err="1"/>
              <a:t>StatefulWidget</a:t>
            </a:r>
            <a:endParaRPr lang="en-US" dirty="0"/>
          </a:p>
        </p:txBody>
      </p:sp>
      <p:sp>
        <p:nvSpPr>
          <p:cNvPr id="42" name="Google Shape;127;p19">
            <a:extLst>
              <a:ext uri="{FF2B5EF4-FFF2-40B4-BE49-F238E27FC236}">
                <a16:creationId xmlns:a16="http://schemas.microsoft.com/office/drawing/2014/main" id="{864CBCC2-DAE5-2E40-BF79-945DEACF95F7}"/>
              </a:ext>
            </a:extLst>
          </p:cNvPr>
          <p:cNvSpPr txBox="1">
            <a:spLocks/>
          </p:cNvSpPr>
          <p:nvPr/>
        </p:nvSpPr>
        <p:spPr>
          <a:xfrm>
            <a:off x="17206095" y="4018600"/>
            <a:ext cx="8444753" cy="13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6400" b="0" i="0" u="none" strike="noStrike" cap="none">
                <a:solidFill>
                  <a:srgbClr val="4285F4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r>
              <a:rPr lang="en-US" dirty="0" err="1"/>
              <a:t>InheritedWidget</a:t>
            </a:r>
            <a:endParaRPr lang="en-US" dirty="0"/>
          </a:p>
        </p:txBody>
      </p:sp>
      <p:sp>
        <p:nvSpPr>
          <p:cNvPr id="14" name="Google Shape;322;p36">
            <a:extLst>
              <a:ext uri="{FF2B5EF4-FFF2-40B4-BE49-F238E27FC236}">
                <a16:creationId xmlns:a16="http://schemas.microsoft.com/office/drawing/2014/main" id="{6F4A96BB-E00C-F34A-8B72-60F0A0A3D95D}"/>
              </a:ext>
            </a:extLst>
          </p:cNvPr>
          <p:cNvSpPr/>
          <p:nvPr/>
        </p:nvSpPr>
        <p:spPr>
          <a:xfrm>
            <a:off x="17114137" y="6102299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349351"/>
                </a:solidFill>
              </a:rPr>
              <a:t>updateShouldNotify</a:t>
            </a:r>
            <a:endParaRPr sz="5000" dirty="0">
              <a:solidFill>
                <a:srgbClr val="3493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945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2F6FA-4B39-D44C-B3C6-DB70A0676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906" y="250276"/>
            <a:ext cx="21862800" cy="1819500"/>
          </a:xfrm>
        </p:spPr>
        <p:txBody>
          <a:bodyPr/>
          <a:lstStyle/>
          <a:p>
            <a:r>
              <a:rPr lang="en-UZ" dirty="0"/>
              <a:t>State Lifecycle</a:t>
            </a:r>
          </a:p>
        </p:txBody>
      </p:sp>
      <p:sp>
        <p:nvSpPr>
          <p:cNvPr id="6" name="Google Shape;322;p36">
            <a:extLst>
              <a:ext uri="{FF2B5EF4-FFF2-40B4-BE49-F238E27FC236}">
                <a16:creationId xmlns:a16="http://schemas.microsoft.com/office/drawing/2014/main" id="{B60A8B93-8B63-DA46-8BB1-453C639A914E}"/>
              </a:ext>
            </a:extLst>
          </p:cNvPr>
          <p:cNvSpPr/>
          <p:nvPr/>
        </p:nvSpPr>
        <p:spPr>
          <a:xfrm>
            <a:off x="8925279" y="1922668"/>
            <a:ext cx="6393494" cy="966022"/>
          </a:xfrm>
          <a:prstGeom prst="rect">
            <a:avLst/>
          </a:prstGeom>
          <a:ln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mounted = true</a:t>
            </a:r>
            <a:endParaRPr sz="5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Google Shape;322;p36">
            <a:extLst>
              <a:ext uri="{FF2B5EF4-FFF2-40B4-BE49-F238E27FC236}">
                <a16:creationId xmlns:a16="http://schemas.microsoft.com/office/drawing/2014/main" id="{73FA10C5-97A9-D845-9A59-D13F3DBA7535}"/>
              </a:ext>
            </a:extLst>
          </p:cNvPr>
          <p:cNvSpPr/>
          <p:nvPr/>
        </p:nvSpPr>
        <p:spPr>
          <a:xfrm>
            <a:off x="8925279" y="3410439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349351"/>
                </a:solidFill>
              </a:rPr>
              <a:t>initState</a:t>
            </a:r>
            <a:endParaRPr sz="5000" dirty="0">
              <a:solidFill>
                <a:srgbClr val="34935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937005B-9482-884C-9C67-8237D6845AAE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2122026" y="2888690"/>
            <a:ext cx="0" cy="521749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Google Shape;322;p36">
            <a:extLst>
              <a:ext uri="{FF2B5EF4-FFF2-40B4-BE49-F238E27FC236}">
                <a16:creationId xmlns:a16="http://schemas.microsoft.com/office/drawing/2014/main" id="{DEEDE9B4-354F-1949-9F67-221391187C2F}"/>
              </a:ext>
            </a:extLst>
          </p:cNvPr>
          <p:cNvSpPr/>
          <p:nvPr/>
        </p:nvSpPr>
        <p:spPr>
          <a:xfrm>
            <a:off x="8925279" y="7462357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solidFill>
                  <a:srgbClr val="349351"/>
                </a:solidFill>
              </a:rPr>
              <a:t>build</a:t>
            </a:r>
            <a:endParaRPr sz="5000" dirty="0">
              <a:solidFill>
                <a:srgbClr val="34935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8FD6073-C2F8-4749-93F6-62BC1285E8A4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12122026" y="5825495"/>
            <a:ext cx="0" cy="473616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2B54FC52-5CE8-DB4C-B580-3F585A5D3315}"/>
              </a:ext>
            </a:extLst>
          </p:cNvPr>
          <p:cNvCxnSpPr>
            <a:cxnSpLocks/>
            <a:endCxn id="44" idx="2"/>
          </p:cNvCxnSpPr>
          <p:nvPr/>
        </p:nvCxnSpPr>
        <p:spPr>
          <a:xfrm rot="10800000">
            <a:off x="4130159" y="8428380"/>
            <a:ext cx="6582902" cy="822401"/>
          </a:xfrm>
          <a:prstGeom prst="bentConnector2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Google Shape;322;p36">
            <a:extLst>
              <a:ext uri="{FF2B5EF4-FFF2-40B4-BE49-F238E27FC236}">
                <a16:creationId xmlns:a16="http://schemas.microsoft.com/office/drawing/2014/main" id="{36C65DA2-0861-EB4A-8A94-5E62D7BC3BBE}"/>
              </a:ext>
            </a:extLst>
          </p:cNvPr>
          <p:cNvSpPr/>
          <p:nvPr/>
        </p:nvSpPr>
        <p:spPr>
          <a:xfrm>
            <a:off x="7867156" y="4859473"/>
            <a:ext cx="8509740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349351"/>
                </a:solidFill>
              </a:rPr>
              <a:t>didChangeDependencies</a:t>
            </a:r>
            <a:endParaRPr sz="5000" dirty="0">
              <a:solidFill>
                <a:srgbClr val="349351"/>
              </a:solidFill>
            </a:endParaRPr>
          </a:p>
        </p:txBody>
      </p:sp>
      <p:sp>
        <p:nvSpPr>
          <p:cNvPr id="16" name="Google Shape;322;p36">
            <a:extLst>
              <a:ext uri="{FF2B5EF4-FFF2-40B4-BE49-F238E27FC236}">
                <a16:creationId xmlns:a16="http://schemas.microsoft.com/office/drawing/2014/main" id="{4C42C945-58C3-B244-BB38-EF89AE548AD1}"/>
              </a:ext>
            </a:extLst>
          </p:cNvPr>
          <p:cNvSpPr/>
          <p:nvPr/>
        </p:nvSpPr>
        <p:spPr>
          <a:xfrm>
            <a:off x="8925279" y="11542216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solidFill>
                  <a:srgbClr val="349351"/>
                </a:solidFill>
              </a:rPr>
              <a:t>dispose</a:t>
            </a:r>
            <a:endParaRPr sz="5000" dirty="0">
              <a:solidFill>
                <a:srgbClr val="34935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388D3B1-2CA6-5C43-A482-7F5AA1F456BA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12122026" y="11040659"/>
            <a:ext cx="0" cy="501557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510E7E1-4CFE-E945-8A7A-F0C565DDE948}"/>
              </a:ext>
            </a:extLst>
          </p:cNvPr>
          <p:cNvCxnSpPr>
            <a:cxnSpLocks/>
            <a:stCxn id="7" idx="2"/>
            <a:endCxn id="15" idx="0"/>
          </p:cNvCxnSpPr>
          <p:nvPr/>
        </p:nvCxnSpPr>
        <p:spPr>
          <a:xfrm>
            <a:off x="12122026" y="4376461"/>
            <a:ext cx="0" cy="483012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Google Shape;320;p36">
            <a:extLst>
              <a:ext uri="{FF2B5EF4-FFF2-40B4-BE49-F238E27FC236}">
                <a16:creationId xmlns:a16="http://schemas.microsoft.com/office/drawing/2014/main" id="{B9CC96C1-76ED-A94F-87A7-AE7264E3D4E5}"/>
              </a:ext>
            </a:extLst>
          </p:cNvPr>
          <p:cNvSpPr/>
          <p:nvPr/>
        </p:nvSpPr>
        <p:spPr>
          <a:xfrm>
            <a:off x="10713059" y="6299111"/>
            <a:ext cx="2817934" cy="678777"/>
          </a:xfrm>
          <a:custGeom>
            <a:avLst/>
            <a:gdLst/>
            <a:ahLst/>
            <a:cxnLst/>
            <a:rect l="l" t="t" r="r" b="b"/>
            <a:pathLst>
              <a:path w="19679" h="19679" extrusionOk="0">
                <a:moveTo>
                  <a:pt x="16797" y="2881"/>
                </a:moveTo>
                <a:cubicBezTo>
                  <a:pt x="20640" y="6724"/>
                  <a:pt x="20640" y="12953"/>
                  <a:pt x="16797" y="16796"/>
                </a:cubicBezTo>
                <a:cubicBezTo>
                  <a:pt x="12954" y="20639"/>
                  <a:pt x="6725" y="20639"/>
                  <a:pt x="2882" y="16796"/>
                </a:cubicBezTo>
                <a:cubicBezTo>
                  <a:pt x="-960" y="12953"/>
                  <a:pt x="-960" y="6724"/>
                  <a:pt x="2882" y="2881"/>
                </a:cubicBezTo>
                <a:cubicBezTo>
                  <a:pt x="6725" y="-961"/>
                  <a:pt x="12954" y="-961"/>
                  <a:pt x="16797" y="2881"/>
                </a:cubicBezTo>
                <a:close/>
              </a:path>
            </a:pathLst>
          </a:cu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Google Sans"/>
                <a:ea typeface="Google Sans"/>
                <a:cs typeface="Google Sans"/>
                <a:sym typeface="Google Sans"/>
              </a:rPr>
              <a:t>clean</a:t>
            </a:r>
            <a:endParaRPr sz="1200" i="0" u="none" strike="noStrike" cap="none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FD8FC05-F348-D744-ADF5-96D48D134063}"/>
              </a:ext>
            </a:extLst>
          </p:cNvPr>
          <p:cNvCxnSpPr>
            <a:cxnSpLocks/>
            <a:endCxn id="12" idx="0"/>
          </p:cNvCxnSpPr>
          <p:nvPr/>
        </p:nvCxnSpPr>
        <p:spPr>
          <a:xfrm flipH="1">
            <a:off x="12122026" y="6979345"/>
            <a:ext cx="1998" cy="483012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Google Shape;322;p36">
            <a:extLst>
              <a:ext uri="{FF2B5EF4-FFF2-40B4-BE49-F238E27FC236}">
                <a16:creationId xmlns:a16="http://schemas.microsoft.com/office/drawing/2014/main" id="{B2961C7A-4FAE-4D44-81AB-DAC5E01470FB}"/>
              </a:ext>
            </a:extLst>
          </p:cNvPr>
          <p:cNvSpPr/>
          <p:nvPr/>
        </p:nvSpPr>
        <p:spPr>
          <a:xfrm>
            <a:off x="8925279" y="10074637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solidFill>
                  <a:srgbClr val="349351"/>
                </a:solidFill>
              </a:rPr>
              <a:t>deactivate</a:t>
            </a:r>
            <a:endParaRPr sz="5000" dirty="0">
              <a:solidFill>
                <a:srgbClr val="349351"/>
              </a:solidFill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D9A9CEB-A684-714F-98C6-D3FEDDE56707}"/>
              </a:ext>
            </a:extLst>
          </p:cNvPr>
          <p:cNvCxnSpPr>
            <a:cxnSpLocks/>
          </p:cNvCxnSpPr>
          <p:nvPr/>
        </p:nvCxnSpPr>
        <p:spPr>
          <a:xfrm>
            <a:off x="12122026" y="8437775"/>
            <a:ext cx="0" cy="473616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Google Shape;320;p36">
            <a:extLst>
              <a:ext uri="{FF2B5EF4-FFF2-40B4-BE49-F238E27FC236}">
                <a16:creationId xmlns:a16="http://schemas.microsoft.com/office/drawing/2014/main" id="{774715BA-20D1-3C46-A317-E33C6218851C}"/>
              </a:ext>
            </a:extLst>
          </p:cNvPr>
          <p:cNvSpPr/>
          <p:nvPr/>
        </p:nvSpPr>
        <p:spPr>
          <a:xfrm>
            <a:off x="10713059" y="8911391"/>
            <a:ext cx="2817934" cy="678777"/>
          </a:xfrm>
          <a:custGeom>
            <a:avLst/>
            <a:gdLst/>
            <a:ahLst/>
            <a:cxnLst/>
            <a:rect l="l" t="t" r="r" b="b"/>
            <a:pathLst>
              <a:path w="19679" h="19679" extrusionOk="0">
                <a:moveTo>
                  <a:pt x="16797" y="2881"/>
                </a:moveTo>
                <a:cubicBezTo>
                  <a:pt x="20640" y="6724"/>
                  <a:pt x="20640" y="12953"/>
                  <a:pt x="16797" y="16796"/>
                </a:cubicBezTo>
                <a:cubicBezTo>
                  <a:pt x="12954" y="20639"/>
                  <a:pt x="6725" y="20639"/>
                  <a:pt x="2882" y="16796"/>
                </a:cubicBezTo>
                <a:cubicBezTo>
                  <a:pt x="-960" y="12953"/>
                  <a:pt x="-960" y="6724"/>
                  <a:pt x="2882" y="2881"/>
                </a:cubicBezTo>
                <a:cubicBezTo>
                  <a:pt x="6725" y="-961"/>
                  <a:pt x="12954" y="-961"/>
                  <a:pt x="16797" y="2881"/>
                </a:cubicBezTo>
                <a:close/>
              </a:path>
            </a:pathLst>
          </a:cu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Google Sans"/>
                <a:ea typeface="Google Sans"/>
                <a:cs typeface="Google Sans"/>
                <a:sym typeface="Google Sans"/>
              </a:rPr>
              <a:t>dirty</a:t>
            </a:r>
            <a:endParaRPr sz="1200" i="0" u="none" strike="noStrike" cap="none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06909E9-E6A0-2649-9937-5A678636EC3E}"/>
              </a:ext>
            </a:extLst>
          </p:cNvPr>
          <p:cNvCxnSpPr>
            <a:cxnSpLocks/>
            <a:endCxn id="39" idx="0"/>
          </p:cNvCxnSpPr>
          <p:nvPr/>
        </p:nvCxnSpPr>
        <p:spPr>
          <a:xfrm flipH="1">
            <a:off x="12122026" y="9591625"/>
            <a:ext cx="1998" cy="483012"/>
          </a:xfrm>
          <a:prstGeom prst="straightConnector1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Google Shape;322;p36">
            <a:extLst>
              <a:ext uri="{FF2B5EF4-FFF2-40B4-BE49-F238E27FC236}">
                <a16:creationId xmlns:a16="http://schemas.microsoft.com/office/drawing/2014/main" id="{E6FE9EF5-CF25-C940-A7CE-3004EA12A87C}"/>
              </a:ext>
            </a:extLst>
          </p:cNvPr>
          <p:cNvSpPr/>
          <p:nvPr/>
        </p:nvSpPr>
        <p:spPr>
          <a:xfrm>
            <a:off x="933412" y="7462357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349351"/>
                </a:solidFill>
              </a:rPr>
              <a:t>didUpdateWidget</a:t>
            </a:r>
            <a:endParaRPr sz="5000" dirty="0">
              <a:solidFill>
                <a:srgbClr val="349351"/>
              </a:solidFill>
            </a:endParaRPr>
          </a:p>
        </p:txBody>
      </p:sp>
      <p:sp>
        <p:nvSpPr>
          <p:cNvPr id="45" name="Google Shape;322;p36">
            <a:extLst>
              <a:ext uri="{FF2B5EF4-FFF2-40B4-BE49-F238E27FC236}">
                <a16:creationId xmlns:a16="http://schemas.microsoft.com/office/drawing/2014/main" id="{C9691F42-06F8-C249-94CA-407C122ECE2A}"/>
              </a:ext>
            </a:extLst>
          </p:cNvPr>
          <p:cNvSpPr/>
          <p:nvPr/>
        </p:nvSpPr>
        <p:spPr>
          <a:xfrm>
            <a:off x="16917146" y="7462357"/>
            <a:ext cx="6393494" cy="966022"/>
          </a:xfrm>
          <a:prstGeom prst="rect">
            <a:avLst/>
          </a:prstGeom>
          <a:noFill/>
          <a:ln w="2857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349351"/>
                </a:solidFill>
              </a:rPr>
              <a:t>setState</a:t>
            </a:r>
            <a:endParaRPr sz="5000" dirty="0">
              <a:solidFill>
                <a:srgbClr val="349351"/>
              </a:solidFill>
            </a:endParaRPr>
          </a:p>
        </p:txBody>
      </p: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4E3FEA36-0E04-494F-A0C1-63AAE55817DF}"/>
              </a:ext>
            </a:extLst>
          </p:cNvPr>
          <p:cNvCxnSpPr>
            <a:cxnSpLocks/>
            <a:endCxn id="45" idx="2"/>
          </p:cNvCxnSpPr>
          <p:nvPr/>
        </p:nvCxnSpPr>
        <p:spPr>
          <a:xfrm flipV="1">
            <a:off x="13530992" y="8428379"/>
            <a:ext cx="6582901" cy="822400"/>
          </a:xfrm>
          <a:prstGeom prst="bentConnector2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08F1E08C-1D33-AB46-889A-C1DE61D5B503}"/>
              </a:ext>
            </a:extLst>
          </p:cNvPr>
          <p:cNvCxnSpPr>
            <a:cxnSpLocks/>
            <a:stCxn id="45" idx="0"/>
          </p:cNvCxnSpPr>
          <p:nvPr/>
        </p:nvCxnSpPr>
        <p:spPr>
          <a:xfrm rot="16200000" flipV="1">
            <a:off x="16415940" y="3764403"/>
            <a:ext cx="813007" cy="6582901"/>
          </a:xfrm>
          <a:prstGeom prst="bentConnector2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B2A1834E-DC03-4A48-B76E-36BE57FE24C0}"/>
              </a:ext>
            </a:extLst>
          </p:cNvPr>
          <p:cNvCxnSpPr>
            <a:cxnSpLocks/>
            <a:stCxn id="44" idx="0"/>
          </p:cNvCxnSpPr>
          <p:nvPr/>
        </p:nvCxnSpPr>
        <p:spPr>
          <a:xfrm rot="5400000" flipH="1" flipV="1">
            <a:off x="7015105" y="3764403"/>
            <a:ext cx="813008" cy="6582900"/>
          </a:xfrm>
          <a:prstGeom prst="bentConnector2">
            <a:avLst/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183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body" idx="4294967295"/>
          </p:nvPr>
        </p:nvSpPr>
        <p:spPr>
          <a:xfrm>
            <a:off x="1545775" y="1832101"/>
            <a:ext cx="21415800" cy="1056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en-US" dirty="0" err="1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ovveride</a:t>
            </a:r>
            <a:endParaRPr lang="ru-RU" dirty="0">
              <a:solidFill>
                <a:srgbClr val="2DC4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initState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 {</a:t>
            </a:r>
            <a:endParaRPr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super.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initState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lang="ru-RU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Initialization of widget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ru-RU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_open = </a:t>
            </a: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textController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lang="en-US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TextEditingController</a:t>
            </a: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scrollController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lang="en-US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ScrollController</a:t>
            </a: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scrollController.addListener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onScrollChange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myBloc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lang="en-US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MyBloc</a:t>
            </a: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repository: 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widget.repository</a:t>
            </a: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..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3652375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body" idx="4294967295"/>
          </p:nvPr>
        </p:nvSpPr>
        <p:spPr>
          <a:xfrm>
            <a:off x="1545775" y="1832101"/>
            <a:ext cx="21415800" cy="1056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en-US" dirty="0" err="1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ovveride</a:t>
            </a:r>
            <a:endParaRPr lang="ru-RU" dirty="0">
              <a:solidFill>
                <a:srgbClr val="2DC4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dispose() {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..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myBloc.close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scrollController.removeListener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onScrollChange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scrollController.dispose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(); 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_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textController.dispose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(); 	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Widget is removed from widget tree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super.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dispose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1451313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body" idx="4294967295"/>
          </p:nvPr>
        </p:nvSpPr>
        <p:spPr>
          <a:xfrm>
            <a:off x="1545775" y="1832101"/>
            <a:ext cx="21415800" cy="1056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@</a:t>
            </a:r>
            <a:r>
              <a:rPr lang="en-US" dirty="0" err="1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ovveride</a:t>
            </a:r>
            <a:endParaRPr lang="ru-RU" dirty="0">
              <a:solidFill>
                <a:srgbClr val="2DC4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2DC4C0"/>
                </a:solidFill>
                <a:latin typeface="Roboto Mono"/>
                <a:ea typeface="Roboto Mono"/>
                <a:cs typeface="Roboto Mono"/>
                <a:sym typeface="Roboto Mono"/>
              </a:rPr>
              <a:t>void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didChangeDependencies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 {</a:t>
            </a:r>
            <a:endParaRPr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dirty="0" err="1">
                <a:solidFill>
                  <a:srgbClr val="D65BAD"/>
                </a:solidFill>
                <a:latin typeface="Roboto Mono"/>
                <a:ea typeface="Roboto Mono"/>
                <a:cs typeface="Roboto Mono"/>
                <a:sym typeface="Roboto Mono"/>
              </a:rPr>
              <a:t>super.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didChangeDependencies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Configuration of Dependencies / 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InheritedWidgets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were changed</a:t>
            </a: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Also is called after </a:t>
            </a:r>
            <a:r>
              <a:rPr lang="en-US" dirty="0" err="1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initState</a:t>
            </a: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, but before build</a:t>
            </a:r>
            <a:endParaRPr lang="ru-RU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ru-RU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do some expensive work (e.g., network fetches) 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when dependencies change, and that work would be </a:t>
            </a:r>
          </a:p>
          <a:p>
            <a:pPr mar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	// too expensive to do for every build</a:t>
            </a:r>
            <a:endParaRPr lang="ru-RU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buClr>
                <a:schemeClr val="dk1"/>
              </a:buClr>
              <a:buSzPts val="2900"/>
              <a:buNone/>
            </a:pPr>
            <a:r>
              <a:rPr lang="en-US" dirty="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lang="en-US" dirty="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DG Master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DB4437"/>
      </a:accent2>
      <a:accent3>
        <a:srgbClr val="3F3F3F"/>
      </a:accent3>
      <a:accent4>
        <a:srgbClr val="254A89"/>
      </a:accent4>
      <a:accent5>
        <a:srgbClr val="7B261F"/>
      </a:accent5>
      <a:accent6>
        <a:srgbClr val="232323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</TotalTime>
  <Words>604</Words>
  <Application>Microsoft Macintosh PowerPoint</Application>
  <PresentationFormat>Custom</PresentationFormat>
  <Paragraphs>130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Google Sans</vt:lpstr>
      <vt:lpstr>Roboto Mono</vt:lpstr>
      <vt:lpstr>GDG Master</vt:lpstr>
      <vt:lpstr>Flutter. Widgets and app lifecycle</vt:lpstr>
      <vt:lpstr>PowerPoint Presentation</vt:lpstr>
      <vt:lpstr>About me</vt:lpstr>
      <vt:lpstr>Agenda</vt:lpstr>
      <vt:lpstr>Flutter Widgets</vt:lpstr>
      <vt:lpstr>State Lifecycle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Tips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Flutter. Deep dive into Stateful Widget</dc:title>
  <cp:lastModifiedBy>Ulugbek Isroilov</cp:lastModifiedBy>
  <cp:revision>62</cp:revision>
  <dcterms:modified xsi:type="dcterms:W3CDTF">2021-04-02T05:32:49Z</dcterms:modified>
</cp:coreProperties>
</file>